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70" r:id="rId8"/>
    <p:sldId id="271" r:id="rId9"/>
    <p:sldId id="272" r:id="rId10"/>
    <p:sldId id="275" r:id="rId11"/>
    <p:sldId id="277" r:id="rId12"/>
    <p:sldId id="266" r:id="rId13"/>
    <p:sldId id="273" r:id="rId14"/>
    <p:sldId id="274" r:id="rId15"/>
    <p:sldId id="278" r:id="rId16"/>
    <p:sldId id="276" r:id="rId17"/>
    <p:sldId id="267" r:id="rId1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6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AA4B-7A7C-40DF-97E9-8D1215108176}" type="datetimeFigureOut">
              <a:rPr kumimoji="1" lang="ja-JP" altLang="en-US" smtClean="0"/>
              <a:t>2017/7/13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83EE2-44CE-48F6-A5DE-2D27186626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344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AA4B-7A7C-40DF-97E9-8D1215108176}" type="datetimeFigureOut">
              <a:rPr kumimoji="1" lang="ja-JP" altLang="en-US" smtClean="0"/>
              <a:t>2017/7/13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83EE2-44CE-48F6-A5DE-2D27186626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6023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AA4B-7A7C-40DF-97E9-8D1215108176}" type="datetimeFigureOut">
              <a:rPr kumimoji="1" lang="ja-JP" altLang="en-US" smtClean="0"/>
              <a:t>2017/7/13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83EE2-44CE-48F6-A5DE-2D27186626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61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AA4B-7A7C-40DF-97E9-8D1215108176}" type="datetimeFigureOut">
              <a:rPr kumimoji="1" lang="ja-JP" altLang="en-US" smtClean="0"/>
              <a:t>2017/7/13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83EE2-44CE-48F6-A5DE-2D27186626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094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AA4B-7A7C-40DF-97E9-8D1215108176}" type="datetimeFigureOut">
              <a:rPr kumimoji="1" lang="ja-JP" altLang="en-US" smtClean="0"/>
              <a:t>2017/7/13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83EE2-44CE-48F6-A5DE-2D27186626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5651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AA4B-7A7C-40DF-97E9-8D1215108176}" type="datetimeFigureOut">
              <a:rPr kumimoji="1" lang="ja-JP" altLang="en-US" smtClean="0"/>
              <a:t>2017/7/13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83EE2-44CE-48F6-A5DE-2D27186626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787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AA4B-7A7C-40DF-97E9-8D1215108176}" type="datetimeFigureOut">
              <a:rPr kumimoji="1" lang="ja-JP" altLang="en-US" smtClean="0"/>
              <a:t>2017/7/13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83EE2-44CE-48F6-A5DE-2D27186626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2679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AA4B-7A7C-40DF-97E9-8D1215108176}" type="datetimeFigureOut">
              <a:rPr kumimoji="1" lang="ja-JP" altLang="en-US" smtClean="0"/>
              <a:t>2017/7/13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83EE2-44CE-48F6-A5DE-2D27186626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663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AA4B-7A7C-40DF-97E9-8D1215108176}" type="datetimeFigureOut">
              <a:rPr kumimoji="1" lang="ja-JP" altLang="en-US" smtClean="0"/>
              <a:t>2017/7/13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83EE2-44CE-48F6-A5DE-2D27186626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4542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AA4B-7A7C-40DF-97E9-8D1215108176}" type="datetimeFigureOut">
              <a:rPr kumimoji="1" lang="ja-JP" altLang="en-US" smtClean="0"/>
              <a:t>2017/7/13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83EE2-44CE-48F6-A5DE-2D27186626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440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AA4B-7A7C-40DF-97E9-8D1215108176}" type="datetimeFigureOut">
              <a:rPr kumimoji="1" lang="ja-JP" altLang="en-US" smtClean="0"/>
              <a:t>2017/7/13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83EE2-44CE-48F6-A5DE-2D27186626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493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7AA4B-7A7C-40DF-97E9-8D1215108176}" type="datetimeFigureOut">
              <a:rPr kumimoji="1" lang="ja-JP" altLang="en-US" smtClean="0"/>
              <a:t>2017/7/13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83EE2-44CE-48F6-A5DE-2D27186626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746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446964"/>
            <a:ext cx="9144000" cy="837101"/>
          </a:xfrm>
        </p:spPr>
        <p:txBody>
          <a:bodyPr>
            <a:normAutofit/>
          </a:bodyPr>
          <a:lstStyle/>
          <a:p>
            <a:r>
              <a:rPr lang="ja-JP" altLang="en-US" sz="4000" dirty="0">
                <a:latin typeface="HGP明朝B" panose="02020800000000000000" pitchFamily="18" charset="-128"/>
                <a:ea typeface="HGP明朝B" panose="02020800000000000000" pitchFamily="18" charset="-128"/>
              </a:rPr>
              <a:t>システム創成プロジェクト</a:t>
            </a:r>
            <a:r>
              <a:rPr lang="en-US" altLang="ja-JP" sz="4000" dirty="0">
                <a:latin typeface="HGP明朝B" panose="02020800000000000000" pitchFamily="18" charset="-128"/>
                <a:ea typeface="HGP明朝B" panose="02020800000000000000" pitchFamily="18" charset="-128"/>
              </a:rPr>
              <a:t>Ⅰ</a:t>
            </a:r>
            <a:endParaRPr lang="ja-JP" altLang="en-US" sz="4000" dirty="0">
              <a:latin typeface="HGP明朝B" panose="02020800000000000000" pitchFamily="18" charset="-128"/>
              <a:ea typeface="HGP明朝B" panose="02020800000000000000" pitchFamily="18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0" y="3067845"/>
            <a:ext cx="9144000" cy="1655762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chemeClr val="bg1">
                    <a:lumMod val="50000"/>
                  </a:schemeClr>
                </a:solidFill>
              </a:rPr>
              <a:t>プレゼン日付</a:t>
            </a:r>
            <a:endParaRPr kumimoji="1" lang="en-US" altLang="ja-JP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ja-JP" altLang="en-US" dirty="0" smtClean="0">
                <a:solidFill>
                  <a:schemeClr val="bg1">
                    <a:lumMod val="50000"/>
                  </a:schemeClr>
                </a:solidFill>
              </a:rPr>
              <a:t>チーム名</a:t>
            </a:r>
            <a:endParaRPr lang="en-US" altLang="ja-JP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kumimoji="1" lang="ja-JP" altLang="en-US" dirty="0" smtClean="0">
                <a:solidFill>
                  <a:schemeClr val="bg1">
                    <a:lumMod val="50000"/>
                  </a:schemeClr>
                </a:solidFill>
              </a:rPr>
              <a:t>学生番号　学生氏名</a:t>
            </a:r>
            <a:endParaRPr kumimoji="1" lang="ja-JP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-474930" y="5184223"/>
            <a:ext cx="108029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以下のスライドの内容については、</a:t>
            </a:r>
            <a:endParaRPr lang="en-US" altLang="ja-JP" dirty="0">
              <a:solidFill>
                <a:srgbClr val="FF0000"/>
              </a:solidFill>
            </a:endParaRPr>
          </a:p>
          <a:p>
            <a:r>
              <a:rPr lang="ja-JP" altLang="en-US" dirty="0">
                <a:solidFill>
                  <a:srgbClr val="FF0000"/>
                </a:solidFill>
              </a:rPr>
              <a:t>講義資料「システム創成プロジェクト</a:t>
            </a:r>
            <a:r>
              <a:rPr lang="en-US" altLang="ja-JP" dirty="0">
                <a:solidFill>
                  <a:srgbClr val="FF0000"/>
                </a:solidFill>
              </a:rPr>
              <a:t>Ⅰ</a:t>
            </a:r>
            <a:r>
              <a:rPr lang="ja-JP" altLang="en-US" dirty="0">
                <a:solidFill>
                  <a:srgbClr val="FF0000"/>
                </a:solidFill>
              </a:rPr>
              <a:t>プレゼンテーション実施要領」を参考にすること。</a:t>
            </a:r>
            <a:endParaRPr lang="en-US" altLang="ja-JP" dirty="0">
              <a:solidFill>
                <a:srgbClr val="FF0000"/>
              </a:solidFill>
            </a:endParaRPr>
          </a:p>
          <a:p>
            <a:endParaRPr lang="en-US" altLang="ja-JP" dirty="0">
              <a:solidFill>
                <a:srgbClr val="FF0000"/>
              </a:solidFill>
            </a:endParaRPr>
          </a:p>
          <a:p>
            <a:r>
              <a:rPr lang="ja-JP" altLang="en-US" dirty="0">
                <a:solidFill>
                  <a:srgbClr val="FF0000"/>
                </a:solidFill>
              </a:rPr>
              <a:t>これはテンプレートです。各チーム、工夫して効果的なプレゼンテーションスライドを作成すること。</a:t>
            </a:r>
            <a:endParaRPr lang="en-US" altLang="ja-JP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27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-1101970" y="231112"/>
            <a:ext cx="5852884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次元特徴空間における実験結果（認識結果：まとめ）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表を用いて効果的に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考察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00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-1101970" y="231113"/>
            <a:ext cx="8183651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１次元特徴空間における実験結果（精度評価）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誤認識率の「精度評価」。単に自分のチーム内でのデータ（標本集団）に対して評価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するのではなく、想定される母集団に対しての評価の考察を行うこと。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bg1">
                    <a:lumMod val="50000"/>
                  </a:schemeClr>
                </a:solidFill>
              </a:rPr>
              <a:t>Cross </a:t>
            </a:r>
            <a:r>
              <a:rPr lang="en-US" altLang="ja-JP" dirty="0" smtClean="0">
                <a:solidFill>
                  <a:schemeClr val="bg1">
                    <a:lumMod val="50000"/>
                  </a:schemeClr>
                </a:solidFill>
              </a:rPr>
              <a:t>Validation </a:t>
            </a:r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に基づく精度評価の実験結果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表を用いて効果的に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考察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３つの特徴量 </a:t>
            </a:r>
            <a:r>
              <a:rPr lang="en-US" altLang="ja-JP" dirty="0">
                <a:solidFill>
                  <a:schemeClr val="bg1">
                    <a:lumMod val="50000"/>
                  </a:schemeClr>
                </a:solidFill>
              </a:rPr>
              <a:t>× </a:t>
            </a:r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３つの閾値の計算方法の</a:t>
            </a:r>
            <a:r>
              <a:rPr lang="en-US" altLang="ja-JP" dirty="0">
                <a:solidFill>
                  <a:schemeClr val="bg1">
                    <a:lumMod val="50000"/>
                  </a:schemeClr>
                </a:solidFill>
              </a:rPr>
              <a:t>10-fold Cross Validation</a:t>
            </a:r>
          </a:p>
          <a:p>
            <a:pPr lvl="1"/>
            <a:r>
              <a:rPr lang="en-US" altLang="ja-JP" dirty="0">
                <a:solidFill>
                  <a:schemeClr val="bg1">
                    <a:lumMod val="50000"/>
                  </a:schemeClr>
                </a:solidFill>
              </a:rPr>
              <a:t>    </a:t>
            </a:r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（全てを示すことは時間的に無理なので、効果的に、かつ、要点を絞ること）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4970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-1101970" y="231112"/>
            <a:ext cx="771878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２次元特徴空間における実験結果（認識結果：組み合わせその１）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３つの閾値の計算方法に基づく誤認識率の結果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グラフ（プログラムのスクリーンショット</a:t>
            </a:r>
            <a:r>
              <a:rPr lang="en-US" altLang="ja-JP" dirty="0">
                <a:solidFill>
                  <a:schemeClr val="bg1">
                    <a:lumMod val="50000"/>
                  </a:schemeClr>
                </a:solidFill>
              </a:rPr>
              <a:t>)</a:t>
            </a:r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や表を用いて効果的に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6511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-1101970" y="231112"/>
            <a:ext cx="771878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２次元特徴空間における実験結果（認識結果：組み合わせその２）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３つの閾値の計算方法に基づく誤認識率の結果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グラフ（プログラムのスクリーンショット</a:t>
            </a:r>
            <a:r>
              <a:rPr lang="en-US" altLang="ja-JP" dirty="0">
                <a:solidFill>
                  <a:schemeClr val="bg1">
                    <a:lumMod val="50000"/>
                  </a:schemeClr>
                </a:solidFill>
              </a:rPr>
              <a:t>)</a:t>
            </a:r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や表を用いて効果的に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8417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-1101970" y="231112"/>
            <a:ext cx="771878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２次元特徴空間における実験結果（認識結果：組み合わせその３）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３つの閾値の計算方法に基づく誤認識率の結果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グラフ（プログラムのスクリーンショット</a:t>
            </a:r>
            <a:r>
              <a:rPr lang="en-US" altLang="ja-JP" dirty="0">
                <a:solidFill>
                  <a:schemeClr val="bg1">
                    <a:lumMod val="50000"/>
                  </a:schemeClr>
                </a:solidFill>
              </a:rPr>
              <a:t>)</a:t>
            </a:r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や表を用いて効果的に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27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-1101970" y="231112"/>
            <a:ext cx="618630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２次元特徴空間における実験結果（認識結果：まとめ）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表を用いて効果的に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考察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2953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-1101970" y="231113"/>
            <a:ext cx="9968306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２次元特徴空間における実験結果（精度評価）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誤認識率の「精度評価」。単に自分のチーム内でのデータ（標本集団）に対して評価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するのではなく、想定される母集団に対しての評価の考察を行うこと。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bg1">
                    <a:lumMod val="50000"/>
                  </a:schemeClr>
                </a:solidFill>
              </a:rPr>
              <a:t>Cross </a:t>
            </a:r>
            <a:r>
              <a:rPr lang="en-US" altLang="ja-JP" dirty="0" smtClean="0">
                <a:solidFill>
                  <a:schemeClr val="bg1">
                    <a:lumMod val="50000"/>
                  </a:schemeClr>
                </a:solidFill>
              </a:rPr>
              <a:t>Validation </a:t>
            </a:r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に基づく精度評価の実験結果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表を用いて効果的に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考察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特徴量の</a:t>
            </a:r>
            <a:r>
              <a:rPr lang="en-US" altLang="ja-JP" dirty="0">
                <a:solidFill>
                  <a:schemeClr val="bg1">
                    <a:lumMod val="50000"/>
                  </a:schemeClr>
                </a:solidFill>
              </a:rPr>
              <a:t>3</a:t>
            </a:r>
            <a:r>
              <a:rPr lang="ja-JP" altLang="en-US" dirty="0" err="1">
                <a:solidFill>
                  <a:schemeClr val="bg1">
                    <a:lumMod val="50000"/>
                  </a:schemeClr>
                </a:solidFill>
              </a:rPr>
              <a:t>つの</a:t>
            </a:r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組み合わせ </a:t>
            </a:r>
            <a:r>
              <a:rPr lang="en-US" altLang="ja-JP" dirty="0">
                <a:solidFill>
                  <a:schemeClr val="bg1">
                    <a:lumMod val="50000"/>
                  </a:schemeClr>
                </a:solidFill>
              </a:rPr>
              <a:t>× </a:t>
            </a:r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３つの閾値（識別境界線）の計算方法の</a:t>
            </a:r>
            <a:r>
              <a:rPr lang="en-US" altLang="ja-JP" dirty="0">
                <a:solidFill>
                  <a:schemeClr val="bg1">
                    <a:lumMod val="50000"/>
                  </a:schemeClr>
                </a:solidFill>
              </a:rPr>
              <a:t>10-fold Cross Validation</a:t>
            </a:r>
          </a:p>
          <a:p>
            <a:pPr lvl="1"/>
            <a:r>
              <a:rPr lang="en-US" altLang="ja-JP" dirty="0">
                <a:solidFill>
                  <a:schemeClr val="bg1">
                    <a:lumMod val="50000"/>
                  </a:schemeClr>
                </a:solidFill>
              </a:rPr>
              <a:t>    </a:t>
            </a:r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（全てを示すことは時間的に無理なので、効果的に、かつ、要点を絞ること）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3571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-1101970" y="231112"/>
            <a:ext cx="15696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考察（総括）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309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-1101970" y="231112"/>
            <a:ext cx="272382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実験の目的・概要の説明</a:t>
            </a:r>
          </a:p>
        </p:txBody>
      </p:sp>
    </p:spTree>
    <p:extLst>
      <p:ext uri="{BB962C8B-B14F-4D97-AF65-F5344CB8AC3E}">
        <p14:creationId xmlns:p14="http://schemas.microsoft.com/office/powerpoint/2010/main" val="51369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-1101970" y="231113"/>
            <a:ext cx="370486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データの説明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対象とする文字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サンプル画像の収集方法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画像データの後処理の有無　等</a:t>
            </a:r>
          </a:p>
        </p:txBody>
      </p:sp>
    </p:spTree>
    <p:extLst>
      <p:ext uri="{BB962C8B-B14F-4D97-AF65-F5344CB8AC3E}">
        <p14:creationId xmlns:p14="http://schemas.microsoft.com/office/powerpoint/2010/main" val="4056389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-1101970" y="231112"/>
            <a:ext cx="578235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特徴量１の説明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特徴量１として数値化する方法の説明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プログラム作成するためのアルゴリズムの説明　等</a:t>
            </a:r>
          </a:p>
        </p:txBody>
      </p:sp>
    </p:spTree>
    <p:extLst>
      <p:ext uri="{BB962C8B-B14F-4D97-AF65-F5344CB8AC3E}">
        <p14:creationId xmlns:p14="http://schemas.microsoft.com/office/powerpoint/2010/main" val="3776591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-1101970" y="231112"/>
            <a:ext cx="578235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特徴量２の説明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特徴量２として数値化する方法の説明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プログラム作成するためのアルゴリズムの説明　等</a:t>
            </a:r>
          </a:p>
        </p:txBody>
      </p:sp>
    </p:spTree>
    <p:extLst>
      <p:ext uri="{BB962C8B-B14F-4D97-AF65-F5344CB8AC3E}">
        <p14:creationId xmlns:p14="http://schemas.microsoft.com/office/powerpoint/2010/main" val="2432966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-1101970" y="231112"/>
            <a:ext cx="578235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特徴量３の説明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特徴量３として数値化する方法の説明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プログラム作成するためのアルゴリズムの説明　等</a:t>
            </a:r>
          </a:p>
        </p:txBody>
      </p:sp>
    </p:spTree>
    <p:extLst>
      <p:ext uri="{BB962C8B-B14F-4D97-AF65-F5344CB8AC3E}">
        <p14:creationId xmlns:p14="http://schemas.microsoft.com/office/powerpoint/2010/main" val="321821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-1101970" y="231113"/>
            <a:ext cx="11553163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次元特徴空間における実験結果（認識結果：特徴量１）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３つの閾値の計算方法に基づく誤認識率の結果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グラフ（プログラムのスクリーンショット：「確率密度関数」のグラフ、周辺累積分布関数のグラフ）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　 や表を用いて効果的に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628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-1101970" y="231113"/>
            <a:ext cx="11553163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次元特徴空間における実験結果（認識結果：特徴量２）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３つの閾値の計算方法に基づく誤認識率の結果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グラフ（プログラムのスクリーンショット：「確率密度関数」のグラフ、周辺累積分布関数のグラフ）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　 や表を用いて効果的に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933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-1101970" y="231113"/>
            <a:ext cx="11553163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次元特徴空間における実験結果（認識結果：特徴量３）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３つの閾値の計算方法に基づく誤認識率の結果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グラフ（プログラムのスクリーンショット：「確率密度関数」のグラフ、周辺累積分布関数のグラフ）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　 や表を用いて効果的に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79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653</Words>
  <Application>Microsoft Office PowerPoint</Application>
  <PresentationFormat>画面に合わせる (4:3)</PresentationFormat>
  <Paragraphs>68</Paragraphs>
  <Slides>17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24" baseType="lpstr">
      <vt:lpstr>HGP明朝B</vt:lpstr>
      <vt:lpstr>游ゴシック</vt:lpstr>
      <vt:lpstr>游ゴシック Light</vt:lpstr>
      <vt:lpstr>Arial</vt:lpstr>
      <vt:lpstr>Calibri</vt:lpstr>
      <vt:lpstr>Calibri Light</vt:lpstr>
      <vt:lpstr>Office テーマ</vt:lpstr>
      <vt:lpstr>システム創成プロジェクトⅠ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yoshihisa sato</dc:creator>
  <cp:lastModifiedBy>komori</cp:lastModifiedBy>
  <cp:revision>12</cp:revision>
  <dcterms:created xsi:type="dcterms:W3CDTF">2017-04-04T06:50:13Z</dcterms:created>
  <dcterms:modified xsi:type="dcterms:W3CDTF">2017-07-13T08:37:09Z</dcterms:modified>
</cp:coreProperties>
</file>